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111" d="100"/>
          <a:sy n="111" d="100"/>
        </p:scale>
        <p:origin x="306"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10/6/2025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3947865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10/6/2025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063930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dirty="0"/>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10/6/2025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0922326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C764DE79-268F-4C1A-8933-263129D2AF90}" type="datetimeFigureOut">
              <a:rPr lang="en-US" dirty="0"/>
              <a:t>10/6/2025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8740422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dirty="0"/>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C764DE79-268F-4C1A-8933-263129D2AF90}" type="datetimeFigureOut">
              <a:rPr lang="en-US" dirty="0"/>
              <a:t>10/6/2025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824228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10/6/2025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3105850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10/6/2025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9120705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10/6/2025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7746720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10/6/2025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2711121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10/6/2025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9737238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10/6/2025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7047070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10/6/2025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dirty="0"/>
          </a:p>
        </p:txBody>
      </p:sp>
    </p:spTree>
    <p:extLst>
      <p:ext uri="{BB962C8B-B14F-4D97-AF65-F5344CB8AC3E}">
        <p14:creationId xmlns:p14="http://schemas.microsoft.com/office/powerpoint/2010/main" val="261045242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3">
            <a:extLst>
              <a:ext uri="{FF2B5EF4-FFF2-40B4-BE49-F238E27FC236}">
                <a16:creationId xmlns:a16="http://schemas.microsoft.com/office/drawing/2014/main" id="{879EECFE-814E-4B68-96A7-86A795BD22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ight Triangle 15">
            <a:extLst>
              <a:ext uri="{FF2B5EF4-FFF2-40B4-BE49-F238E27FC236}">
                <a16:creationId xmlns:a16="http://schemas.microsoft.com/office/drawing/2014/main" id="{AF180F00-B4B2-4196-BB1C-ECD21B03F0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7">
            <a:extLst>
              <a:ext uri="{FF2B5EF4-FFF2-40B4-BE49-F238E27FC236}">
                <a16:creationId xmlns:a16="http://schemas.microsoft.com/office/drawing/2014/main" id="{EE04B5EB-F158-4507-90DD-BD23620C7C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9">
            <a:extLst>
              <a:ext uri="{FF2B5EF4-FFF2-40B4-BE49-F238E27FC236}">
                <a16:creationId xmlns:a16="http://schemas.microsoft.com/office/drawing/2014/main" id="{EBE2DC57-A7F4-40DA-AEE9-B1BEB92D86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75" y="625059"/>
            <a:ext cx="6891182" cy="5607882"/>
          </a:xfrm>
          <a:prstGeom prst="rect">
            <a:avLst/>
          </a:pr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ctrTitle"/>
          </p:nvPr>
        </p:nvSpPr>
        <p:spPr>
          <a:xfrm>
            <a:off x="1244388" y="1383527"/>
            <a:ext cx="5811555" cy="4175166"/>
          </a:xfrm>
        </p:spPr>
        <p:txBody>
          <a:bodyPr anchor="ctr">
            <a:normAutofit/>
          </a:bodyPr>
          <a:lstStyle/>
          <a:p>
            <a:r>
              <a:rPr lang="en-US" dirty="0">
                <a:solidFill>
                  <a:schemeClr val="tx1">
                    <a:lumMod val="75000"/>
                    <a:lumOff val="25000"/>
                  </a:schemeClr>
                </a:solidFill>
                <a:cs typeface="Calibri Light"/>
              </a:rPr>
              <a:t>What is Curriculum For Wales (</a:t>
            </a:r>
            <a:r>
              <a:rPr lang="en-US" dirty="0" err="1">
                <a:solidFill>
                  <a:schemeClr val="tx1">
                    <a:lumMod val="75000"/>
                    <a:lumOff val="25000"/>
                  </a:schemeClr>
                </a:solidFill>
                <a:cs typeface="Calibri Light"/>
              </a:rPr>
              <a:t>CfW</a:t>
            </a:r>
            <a:r>
              <a:rPr lang="en-US" dirty="0">
                <a:solidFill>
                  <a:schemeClr val="tx1">
                    <a:lumMod val="75000"/>
                    <a:lumOff val="25000"/>
                  </a:schemeClr>
                </a:solidFill>
                <a:cs typeface="Calibri Light"/>
              </a:rPr>
              <a:t>)? </a:t>
            </a:r>
            <a:endParaRPr lang="en-US" dirty="0">
              <a:solidFill>
                <a:schemeClr val="tx1">
                  <a:lumMod val="75000"/>
                  <a:lumOff val="25000"/>
                </a:schemeClr>
              </a:solidFill>
            </a:endParaRPr>
          </a:p>
        </p:txBody>
      </p:sp>
      <p:sp>
        <p:nvSpPr>
          <p:cNvPr id="3" name="Subtitle 2"/>
          <p:cNvSpPr>
            <a:spLocks noGrp="1"/>
          </p:cNvSpPr>
          <p:nvPr>
            <p:ph type="subTitle" idx="1"/>
          </p:nvPr>
        </p:nvSpPr>
        <p:spPr>
          <a:xfrm>
            <a:off x="7582197" y="1050732"/>
            <a:ext cx="3862878" cy="4366306"/>
          </a:xfrm>
        </p:spPr>
        <p:txBody>
          <a:bodyPr vert="horz" lIns="91440" tIns="45720" rIns="91440" bIns="45720" rtlCol="0" anchor="ctr">
            <a:noAutofit/>
          </a:bodyPr>
          <a:lstStyle/>
          <a:p>
            <a:pPr algn="l"/>
            <a:r>
              <a:rPr lang="en-US" sz="2000" dirty="0">
                <a:cs typeface="Calibri"/>
              </a:rPr>
              <a:t>The world is changing and we need new ideas and creative use of technology. To address these challenges, the Welsh Government requested that education experts from across Wales worked together to develop a Curriculum for Wales (</a:t>
            </a:r>
            <a:r>
              <a:rPr lang="en-US" sz="2000" dirty="0" err="1">
                <a:cs typeface="Calibri"/>
              </a:rPr>
              <a:t>CfW</a:t>
            </a:r>
            <a:r>
              <a:rPr lang="en-US" sz="2000" dirty="0">
                <a:cs typeface="Calibri"/>
              </a:rPr>
              <a:t>)- a curriculum which will allow all pupils from the ages of 3-16 the knowledge, skills and experiences they will need to make the most of life. Every school was asked to design and make decisions about the curriculum they will deliver. Staff at our school have been working on developing our Curriculum in line with this since 2018.</a:t>
            </a:r>
          </a:p>
        </p:txBody>
      </p:sp>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wd">
                                    <p:tmPct val="15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childTnLst>
                                </p:cTn>
                              </p:par>
                              <p:par>
                                <p:cTn id="8" presetID="10" presetClass="entr" presetSubtype="0" fill="hold" grpId="0" nodeType="withEffect">
                                  <p:stCondLst>
                                    <p:cond delay="500"/>
                                  </p:stCondLst>
                                  <p:iterate type="wd">
                                    <p:tmPct val="15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3">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5">
            <a:extLst>
              <a:ext uri="{FF2B5EF4-FFF2-40B4-BE49-F238E27FC236}">
                <a16:creationId xmlns:a16="http://schemas.microsoft.com/office/drawing/2014/main" id="{10B777DF-F6A2-4D53-B6F0-D9700609EE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75" y="625059"/>
            <a:ext cx="5452525" cy="5607882"/>
          </a:xfrm>
          <a:prstGeom prst="rect">
            <a:avLst/>
          </a:pr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Right Triangle 17">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9">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CB1D3A9-119D-18B3-6041-E9F97E43F174}"/>
              </a:ext>
            </a:extLst>
          </p:cNvPr>
          <p:cNvSpPr>
            <a:spLocks noGrp="1"/>
          </p:cNvSpPr>
          <p:nvPr>
            <p:ph type="title"/>
          </p:nvPr>
        </p:nvSpPr>
        <p:spPr>
          <a:xfrm>
            <a:off x="1006900" y="1188637"/>
            <a:ext cx="4623363" cy="4480726"/>
          </a:xfrm>
        </p:spPr>
        <p:txBody>
          <a:bodyPr vert="horz" lIns="91440" tIns="45720" rIns="91440" bIns="45720" rtlCol="0">
            <a:normAutofit fontScale="90000"/>
          </a:bodyPr>
          <a:lstStyle/>
          <a:p>
            <a:pPr algn="r"/>
            <a:r>
              <a:rPr lang="en-US" sz="6600" kern="1200" dirty="0">
                <a:solidFill>
                  <a:schemeClr val="tx1">
                    <a:lumMod val="75000"/>
                    <a:lumOff val="25000"/>
                  </a:schemeClr>
                </a:solidFill>
                <a:latin typeface="+mj-lt"/>
                <a:ea typeface="+mj-ea"/>
                <a:cs typeface="+mj-cs"/>
              </a:rPr>
              <a:t>What does Curriculum For Wales (</a:t>
            </a:r>
            <a:r>
              <a:rPr lang="en-US" sz="6600" kern="1200" dirty="0" err="1">
                <a:solidFill>
                  <a:schemeClr val="tx1">
                    <a:lumMod val="75000"/>
                    <a:lumOff val="25000"/>
                  </a:schemeClr>
                </a:solidFill>
                <a:latin typeface="+mj-lt"/>
                <a:ea typeface="+mj-ea"/>
                <a:cs typeface="+mj-cs"/>
              </a:rPr>
              <a:t>CfW</a:t>
            </a:r>
            <a:r>
              <a:rPr lang="en-US" sz="6600" kern="1200" dirty="0">
                <a:solidFill>
                  <a:schemeClr val="tx1">
                    <a:lumMod val="75000"/>
                    <a:lumOff val="25000"/>
                  </a:schemeClr>
                </a:solidFill>
                <a:latin typeface="+mj-lt"/>
                <a:ea typeface="+mj-ea"/>
                <a:cs typeface="+mj-cs"/>
              </a:rPr>
              <a:t>) focus on?</a:t>
            </a:r>
          </a:p>
        </p:txBody>
      </p:sp>
      <p:sp>
        <p:nvSpPr>
          <p:cNvPr id="3" name="Content Placeholder 2">
            <a:extLst>
              <a:ext uri="{FF2B5EF4-FFF2-40B4-BE49-F238E27FC236}">
                <a16:creationId xmlns:a16="http://schemas.microsoft.com/office/drawing/2014/main" id="{289547CB-1F05-438F-F1E5-3BF49782C607}"/>
              </a:ext>
            </a:extLst>
          </p:cNvPr>
          <p:cNvSpPr>
            <a:spLocks noGrp="1"/>
          </p:cNvSpPr>
          <p:nvPr>
            <p:ph idx="1"/>
          </p:nvPr>
        </p:nvSpPr>
        <p:spPr>
          <a:xfrm>
            <a:off x="6577584" y="1307174"/>
            <a:ext cx="4730152" cy="4833126"/>
          </a:xfrm>
        </p:spPr>
        <p:txBody>
          <a:bodyPr vert="horz" lIns="91440" tIns="45720" rIns="91440" bIns="45720" rtlCol="0" anchor="ctr">
            <a:normAutofit/>
          </a:bodyPr>
          <a:lstStyle/>
          <a:p>
            <a:pPr marL="0" indent="0">
              <a:buNone/>
            </a:pPr>
            <a:r>
              <a:rPr lang="en-US" sz="1500" dirty="0">
                <a:cs typeface="Calibri"/>
              </a:rPr>
              <a:t>It provides rich and plentiful opportunities to help our learners to become:</a:t>
            </a:r>
          </a:p>
          <a:p>
            <a:pPr>
              <a:buFont typeface="Courier New" panose="020B0604020202020204" pitchFamily="34" charset="0"/>
              <a:buChar char="o"/>
            </a:pPr>
            <a:r>
              <a:rPr lang="en-US" sz="1500" dirty="0">
                <a:cs typeface="Calibri"/>
              </a:rPr>
              <a:t>Ambitious and capable - ready to learn throughout their lives</a:t>
            </a:r>
          </a:p>
          <a:p>
            <a:pPr>
              <a:buFont typeface="Courier New" panose="020B0604020202020204" pitchFamily="34" charset="0"/>
              <a:buChar char="o"/>
            </a:pPr>
            <a:r>
              <a:rPr lang="en-US" sz="1500" dirty="0">
                <a:cs typeface="Calibri"/>
              </a:rPr>
              <a:t>Enterprising, creative contributors; ready to play a full part in life and work</a:t>
            </a:r>
          </a:p>
          <a:p>
            <a:pPr>
              <a:buFont typeface="Courier New" panose="020B0604020202020204" pitchFamily="34" charset="0"/>
              <a:buChar char="o"/>
            </a:pPr>
            <a:r>
              <a:rPr lang="en-US" sz="1500" dirty="0">
                <a:cs typeface="Calibri"/>
              </a:rPr>
              <a:t>Ethical, informed citizens; ready to take part in Wales and the World</a:t>
            </a:r>
          </a:p>
          <a:p>
            <a:pPr>
              <a:buFont typeface="Courier New" panose="020B0604020202020204" pitchFamily="34" charset="0"/>
              <a:buChar char="o"/>
            </a:pPr>
            <a:r>
              <a:rPr lang="en-US" sz="1500" dirty="0">
                <a:cs typeface="Calibri"/>
              </a:rPr>
              <a:t>Healthy, confident individuals; ready to lead a fulfilling life as a valued member of society.</a:t>
            </a:r>
          </a:p>
          <a:p>
            <a:pPr marL="0" indent="0">
              <a:buNone/>
            </a:pPr>
            <a:r>
              <a:rPr lang="en-US" sz="1500" dirty="0">
                <a:cs typeface="Calibri"/>
              </a:rPr>
              <a:t>These are known as the "Four Purposes"</a:t>
            </a:r>
          </a:p>
          <a:p>
            <a:pPr marL="0" indent="0">
              <a:buNone/>
            </a:pPr>
            <a:endParaRPr lang="en-US" sz="1500" dirty="0">
              <a:cs typeface="Calibri"/>
            </a:endParaRPr>
          </a:p>
        </p:txBody>
      </p:sp>
    </p:spTree>
    <p:extLst>
      <p:ext uri="{BB962C8B-B14F-4D97-AF65-F5344CB8AC3E}">
        <p14:creationId xmlns:p14="http://schemas.microsoft.com/office/powerpoint/2010/main" val="2008151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3" name="Rectangle 34">
            <a:extLst>
              <a:ext uri="{FF2B5EF4-FFF2-40B4-BE49-F238E27FC236}">
                <a16:creationId xmlns:a16="http://schemas.microsoft.com/office/drawing/2014/main" id="{879EECFE-814E-4B68-96A7-86A795BD22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 name="Right Triangle 36">
            <a:extLst>
              <a:ext uri="{FF2B5EF4-FFF2-40B4-BE49-F238E27FC236}">
                <a16:creationId xmlns:a16="http://schemas.microsoft.com/office/drawing/2014/main" id="{AF180F00-B4B2-4196-BB1C-ECD21B03F0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 name="Rectangle 38">
            <a:extLst>
              <a:ext uri="{FF2B5EF4-FFF2-40B4-BE49-F238E27FC236}">
                <a16:creationId xmlns:a16="http://schemas.microsoft.com/office/drawing/2014/main" id="{EE04B5EB-F158-4507-90DD-BD23620C7C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Rectangle 40">
            <a:extLst>
              <a:ext uri="{FF2B5EF4-FFF2-40B4-BE49-F238E27FC236}">
                <a16:creationId xmlns:a16="http://schemas.microsoft.com/office/drawing/2014/main" id="{EBE2DC57-A7F4-40DA-AEE9-B1BEB92D86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75" y="625059"/>
            <a:ext cx="6891182" cy="5607882"/>
          </a:xfrm>
          <a:prstGeom prst="rect">
            <a:avLst/>
          </a:pr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07F55F0E-A244-17AD-4658-8F3B2DB61255}"/>
              </a:ext>
            </a:extLst>
          </p:cNvPr>
          <p:cNvSpPr>
            <a:spLocks noGrp="1"/>
          </p:cNvSpPr>
          <p:nvPr>
            <p:ph type="ctrTitle"/>
          </p:nvPr>
        </p:nvSpPr>
        <p:spPr>
          <a:xfrm>
            <a:off x="1244388" y="1383527"/>
            <a:ext cx="5811555" cy="4175166"/>
          </a:xfrm>
        </p:spPr>
        <p:txBody>
          <a:bodyPr anchor="ctr">
            <a:normAutofit fontScale="90000"/>
          </a:bodyPr>
          <a:lstStyle/>
          <a:p>
            <a:pPr algn="r"/>
            <a:r>
              <a:rPr lang="en-US" sz="9600" dirty="0">
                <a:solidFill>
                  <a:schemeClr val="tx1">
                    <a:lumMod val="75000"/>
                    <a:lumOff val="25000"/>
                  </a:schemeClr>
                </a:solidFill>
                <a:cs typeface="Calibri Light"/>
              </a:rPr>
              <a:t>What do our learners learn?</a:t>
            </a:r>
            <a:endParaRPr lang="en-US" sz="9600" dirty="0">
              <a:solidFill>
                <a:schemeClr val="tx1">
                  <a:lumMod val="75000"/>
                  <a:lumOff val="25000"/>
                </a:schemeClr>
              </a:solidFill>
            </a:endParaRPr>
          </a:p>
        </p:txBody>
      </p:sp>
      <p:sp>
        <p:nvSpPr>
          <p:cNvPr id="3" name="Subtitle 2">
            <a:extLst>
              <a:ext uri="{FF2B5EF4-FFF2-40B4-BE49-F238E27FC236}">
                <a16:creationId xmlns:a16="http://schemas.microsoft.com/office/drawing/2014/main" id="{8905EE24-D967-CEE6-F1DC-C9BACA7D7ADD}"/>
              </a:ext>
            </a:extLst>
          </p:cNvPr>
          <p:cNvSpPr>
            <a:spLocks noGrp="1"/>
          </p:cNvSpPr>
          <p:nvPr>
            <p:ph type="subTitle" idx="1"/>
          </p:nvPr>
        </p:nvSpPr>
        <p:spPr>
          <a:xfrm>
            <a:off x="8013517" y="1712090"/>
            <a:ext cx="3086502" cy="2684156"/>
          </a:xfrm>
        </p:spPr>
        <p:txBody>
          <a:bodyPr anchor="ctr">
            <a:noAutofit/>
          </a:bodyPr>
          <a:lstStyle/>
          <a:p>
            <a:pPr algn="l"/>
            <a:r>
              <a:rPr lang="en-US" sz="2000" dirty="0">
                <a:cs typeface="Calibri"/>
              </a:rPr>
              <a:t>As well as RE, Literacy, Numeracy and digital skills, there are "Six areas of learning experiences" :</a:t>
            </a:r>
          </a:p>
          <a:p>
            <a:pPr marL="285750" indent="-285750" algn="l">
              <a:buChar char="•"/>
            </a:pPr>
            <a:r>
              <a:rPr lang="en-US" sz="2000" dirty="0">
                <a:cs typeface="Calibri"/>
              </a:rPr>
              <a:t>Humanities</a:t>
            </a:r>
          </a:p>
          <a:p>
            <a:pPr marL="285750" indent="-285750" algn="l">
              <a:buChar char="•"/>
            </a:pPr>
            <a:r>
              <a:rPr lang="en-US" sz="2000" dirty="0">
                <a:cs typeface="Calibri"/>
              </a:rPr>
              <a:t>Health and Well-Being</a:t>
            </a:r>
          </a:p>
          <a:p>
            <a:pPr marL="285750" indent="-285750" algn="l">
              <a:buChar char="•"/>
            </a:pPr>
            <a:r>
              <a:rPr lang="en-US" sz="2000" dirty="0">
                <a:cs typeface="Calibri"/>
              </a:rPr>
              <a:t>Expressive Arts</a:t>
            </a:r>
          </a:p>
          <a:p>
            <a:pPr marL="285750" indent="-285750" algn="l">
              <a:buChar char="•"/>
            </a:pPr>
            <a:r>
              <a:rPr lang="en-US" sz="2000" dirty="0">
                <a:cs typeface="Calibri"/>
              </a:rPr>
              <a:t>Languages, Literacy and Communication</a:t>
            </a:r>
          </a:p>
          <a:p>
            <a:pPr marL="285750" indent="-285750" algn="l">
              <a:buChar char="•"/>
            </a:pPr>
            <a:r>
              <a:rPr lang="en-US" sz="2000" dirty="0">
                <a:cs typeface="Calibri"/>
              </a:rPr>
              <a:t>Mathematics and Numeracy</a:t>
            </a:r>
          </a:p>
          <a:p>
            <a:pPr marL="285750" indent="-285750" algn="l">
              <a:buChar char="•"/>
            </a:pPr>
            <a:r>
              <a:rPr lang="en-US" sz="2000" dirty="0">
                <a:cs typeface="Calibri"/>
              </a:rPr>
              <a:t>Science and Technology</a:t>
            </a:r>
          </a:p>
        </p:txBody>
      </p:sp>
    </p:spTree>
    <p:extLst>
      <p:ext uri="{BB962C8B-B14F-4D97-AF65-F5344CB8AC3E}">
        <p14:creationId xmlns:p14="http://schemas.microsoft.com/office/powerpoint/2010/main" val="3757680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10B777DF-F6A2-4D53-B6F0-D9700609EE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75" y="625059"/>
            <a:ext cx="5452525" cy="5607882"/>
          </a:xfrm>
          <a:prstGeom prst="rect">
            <a:avLst/>
          </a:pr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Right Triangle 11">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8143D61-1C77-D9F8-BC20-2E6A2E7A9A86}"/>
              </a:ext>
            </a:extLst>
          </p:cNvPr>
          <p:cNvSpPr>
            <a:spLocks noGrp="1"/>
          </p:cNvSpPr>
          <p:nvPr>
            <p:ph type="title"/>
          </p:nvPr>
        </p:nvSpPr>
        <p:spPr>
          <a:xfrm>
            <a:off x="1006900" y="1188637"/>
            <a:ext cx="4623363" cy="4480726"/>
          </a:xfrm>
        </p:spPr>
        <p:txBody>
          <a:bodyPr>
            <a:normAutofit fontScale="90000"/>
          </a:bodyPr>
          <a:lstStyle/>
          <a:p>
            <a:pPr algn="r"/>
            <a:r>
              <a:rPr lang="en-US" sz="6600" dirty="0">
                <a:solidFill>
                  <a:schemeClr val="tx1">
                    <a:lumMod val="75000"/>
                    <a:lumOff val="25000"/>
                  </a:schemeClr>
                </a:solidFill>
                <a:cs typeface="Calibri Light"/>
              </a:rPr>
              <a:t>Does our Curriculum teach anything else?</a:t>
            </a:r>
            <a:endParaRPr lang="en-US" sz="6600" dirty="0">
              <a:solidFill>
                <a:schemeClr val="tx1">
                  <a:lumMod val="75000"/>
                  <a:lumOff val="25000"/>
                </a:schemeClr>
              </a:solidFill>
            </a:endParaRPr>
          </a:p>
        </p:txBody>
      </p:sp>
      <p:sp>
        <p:nvSpPr>
          <p:cNvPr id="3" name="Content Placeholder 2">
            <a:extLst>
              <a:ext uri="{FF2B5EF4-FFF2-40B4-BE49-F238E27FC236}">
                <a16:creationId xmlns:a16="http://schemas.microsoft.com/office/drawing/2014/main" id="{B1C6E6E3-3576-D4B5-69AB-472FD68A1112}"/>
              </a:ext>
            </a:extLst>
          </p:cNvPr>
          <p:cNvSpPr>
            <a:spLocks noGrp="1"/>
          </p:cNvSpPr>
          <p:nvPr>
            <p:ph idx="1"/>
          </p:nvPr>
        </p:nvSpPr>
        <p:spPr>
          <a:xfrm>
            <a:off x="6577584" y="1623476"/>
            <a:ext cx="3953775" cy="3323504"/>
          </a:xfrm>
        </p:spPr>
        <p:txBody>
          <a:bodyPr anchor="ctr">
            <a:normAutofit fontScale="92500" lnSpcReduction="10000"/>
          </a:bodyPr>
          <a:lstStyle/>
          <a:p>
            <a:pPr marL="0" indent="0">
              <a:buNone/>
            </a:pPr>
            <a:r>
              <a:rPr lang="en-US" sz="2400" dirty="0">
                <a:cs typeface="Calibri"/>
              </a:rPr>
              <a:t>I</a:t>
            </a:r>
            <a:r>
              <a:rPr lang="en-US" sz="2000" dirty="0">
                <a:cs typeface="Calibri"/>
              </a:rPr>
              <a:t>t also teachers our learners about:</a:t>
            </a:r>
          </a:p>
          <a:p>
            <a:endParaRPr lang="en-US" sz="2000" dirty="0">
              <a:cs typeface="Calibri"/>
            </a:endParaRPr>
          </a:p>
          <a:p>
            <a:pPr>
              <a:buFont typeface="Wingdings" panose="020B0604020202020204" pitchFamily="34" charset="0"/>
              <a:buChar char="q"/>
            </a:pPr>
            <a:r>
              <a:rPr lang="en-US" sz="2000" dirty="0">
                <a:cs typeface="Calibri"/>
              </a:rPr>
              <a:t>Human Rights</a:t>
            </a:r>
          </a:p>
          <a:p>
            <a:pPr>
              <a:buFont typeface="Wingdings" panose="020B0604020202020204" pitchFamily="34" charset="0"/>
              <a:buChar char="q"/>
            </a:pPr>
            <a:r>
              <a:rPr lang="en-US" sz="2000" dirty="0">
                <a:cs typeface="Calibri"/>
              </a:rPr>
              <a:t>Diversity and respecting differences</a:t>
            </a:r>
          </a:p>
          <a:p>
            <a:pPr>
              <a:buFont typeface="Wingdings" panose="020B0604020202020204" pitchFamily="34" charset="0"/>
              <a:buChar char="q"/>
            </a:pPr>
            <a:r>
              <a:rPr lang="en-US" sz="2000" dirty="0">
                <a:cs typeface="Calibri"/>
              </a:rPr>
              <a:t>Experiences and skills for careers and the workplace</a:t>
            </a:r>
          </a:p>
          <a:p>
            <a:pPr>
              <a:buFont typeface="Wingdings" panose="020B0604020202020204" pitchFamily="34" charset="0"/>
              <a:buChar char="q"/>
            </a:pPr>
            <a:r>
              <a:rPr lang="en-US" sz="2000" dirty="0">
                <a:cs typeface="Calibri"/>
              </a:rPr>
              <a:t>Learning about Local, National and International contexts</a:t>
            </a:r>
          </a:p>
          <a:p>
            <a:pPr>
              <a:buFont typeface="Wingdings" panose="020B0604020202020204" pitchFamily="34" charset="0"/>
              <a:buChar char="q"/>
            </a:pPr>
            <a:r>
              <a:rPr lang="en-US" sz="2000" dirty="0">
                <a:cs typeface="Calibri"/>
              </a:rPr>
              <a:t>Developmentally appropriate relationships </a:t>
            </a:r>
          </a:p>
        </p:txBody>
      </p:sp>
    </p:spTree>
    <p:extLst>
      <p:ext uri="{BB962C8B-B14F-4D97-AF65-F5344CB8AC3E}">
        <p14:creationId xmlns:p14="http://schemas.microsoft.com/office/powerpoint/2010/main" val="35422801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10B777DF-F6A2-4D53-B6F0-D9700609EE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75" y="625059"/>
            <a:ext cx="5452525" cy="5607882"/>
          </a:xfrm>
          <a:prstGeom prst="rect">
            <a:avLst/>
          </a:pr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Right Triangle 11">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479151B-35A6-6C79-82E4-A92AE78DF9D1}"/>
              </a:ext>
            </a:extLst>
          </p:cNvPr>
          <p:cNvSpPr>
            <a:spLocks noGrp="1"/>
          </p:cNvSpPr>
          <p:nvPr>
            <p:ph type="title"/>
          </p:nvPr>
        </p:nvSpPr>
        <p:spPr>
          <a:xfrm>
            <a:off x="1006900" y="1188637"/>
            <a:ext cx="4623363" cy="4480726"/>
          </a:xfrm>
        </p:spPr>
        <p:txBody>
          <a:bodyPr>
            <a:normAutofit/>
          </a:bodyPr>
          <a:lstStyle/>
          <a:p>
            <a:pPr algn="r"/>
            <a:r>
              <a:rPr lang="en-US" sz="6600" dirty="0">
                <a:solidFill>
                  <a:schemeClr val="tx1">
                    <a:lumMod val="75000"/>
                    <a:lumOff val="25000"/>
                  </a:schemeClr>
                </a:solidFill>
                <a:cs typeface="Calibri Light"/>
              </a:rPr>
              <a:t>How do we assess our pupils?</a:t>
            </a:r>
            <a:endParaRPr lang="en-US" sz="6600" dirty="0">
              <a:solidFill>
                <a:schemeClr val="tx1">
                  <a:lumMod val="75000"/>
                  <a:lumOff val="25000"/>
                </a:schemeClr>
              </a:solidFill>
            </a:endParaRPr>
          </a:p>
        </p:txBody>
      </p:sp>
      <p:sp>
        <p:nvSpPr>
          <p:cNvPr id="3" name="Content Placeholder 2">
            <a:extLst>
              <a:ext uri="{FF2B5EF4-FFF2-40B4-BE49-F238E27FC236}">
                <a16:creationId xmlns:a16="http://schemas.microsoft.com/office/drawing/2014/main" id="{45752A5F-218B-D71C-27DF-F25CFA604A82}"/>
              </a:ext>
            </a:extLst>
          </p:cNvPr>
          <p:cNvSpPr>
            <a:spLocks noGrp="1"/>
          </p:cNvSpPr>
          <p:nvPr>
            <p:ph idx="1"/>
          </p:nvPr>
        </p:nvSpPr>
        <p:spPr>
          <a:xfrm>
            <a:off x="6577584" y="1896645"/>
            <a:ext cx="3953775" cy="3064712"/>
          </a:xfrm>
        </p:spPr>
        <p:txBody>
          <a:bodyPr anchor="ctr">
            <a:normAutofit/>
          </a:bodyPr>
          <a:lstStyle/>
          <a:p>
            <a:r>
              <a:rPr lang="en-US" sz="2000" dirty="0">
                <a:cs typeface="Calibri"/>
              </a:rPr>
              <a:t>Assessment is an integral to our learning and teaching- it will be part of pupils learning every day.</a:t>
            </a:r>
          </a:p>
          <a:p>
            <a:r>
              <a:rPr lang="en-US" sz="2000" dirty="0">
                <a:cs typeface="Calibri"/>
              </a:rPr>
              <a:t>Staff work alongside all learners to understand how well they are doing and to plan their next learning steps- identifying any issues or extra support they may need or to further challenge them.</a:t>
            </a:r>
          </a:p>
        </p:txBody>
      </p:sp>
    </p:spTree>
    <p:extLst>
      <p:ext uri="{BB962C8B-B14F-4D97-AF65-F5344CB8AC3E}">
        <p14:creationId xmlns:p14="http://schemas.microsoft.com/office/powerpoint/2010/main" val="39495340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10B777DF-F6A2-4D53-B6F0-D9700609EE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75" y="625059"/>
            <a:ext cx="5452525" cy="5607882"/>
          </a:xfrm>
          <a:prstGeom prst="rect">
            <a:avLst/>
          </a:pr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Right Triangle 11">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5C7B17A-167C-3C3E-C1B3-997EFED988FE}"/>
              </a:ext>
            </a:extLst>
          </p:cNvPr>
          <p:cNvSpPr>
            <a:spLocks noGrp="1"/>
          </p:cNvSpPr>
          <p:nvPr>
            <p:ph type="title"/>
          </p:nvPr>
        </p:nvSpPr>
        <p:spPr>
          <a:xfrm>
            <a:off x="1006900" y="1188637"/>
            <a:ext cx="4623363" cy="4480726"/>
          </a:xfrm>
        </p:spPr>
        <p:txBody>
          <a:bodyPr>
            <a:normAutofit fontScale="90000"/>
          </a:bodyPr>
          <a:lstStyle/>
          <a:p>
            <a:pPr algn="r"/>
            <a:r>
              <a:rPr lang="en-US" sz="6600" dirty="0">
                <a:solidFill>
                  <a:schemeClr val="tx1">
                    <a:lumMod val="75000"/>
                    <a:lumOff val="25000"/>
                  </a:schemeClr>
                </a:solidFill>
                <a:cs typeface="Calibri Light"/>
              </a:rPr>
              <a:t>What have we done at Padre Pio Catholic School so far to prepare and deliver </a:t>
            </a:r>
            <a:r>
              <a:rPr lang="en-US" sz="6600" dirty="0" err="1">
                <a:solidFill>
                  <a:schemeClr val="tx1">
                    <a:lumMod val="75000"/>
                    <a:lumOff val="25000"/>
                  </a:schemeClr>
                </a:solidFill>
                <a:cs typeface="Calibri Light"/>
              </a:rPr>
              <a:t>CfW</a:t>
            </a:r>
            <a:r>
              <a:rPr lang="en-US" sz="6600" dirty="0">
                <a:solidFill>
                  <a:schemeClr val="tx1">
                    <a:lumMod val="75000"/>
                    <a:lumOff val="25000"/>
                  </a:schemeClr>
                </a:solidFill>
                <a:cs typeface="Calibri Light"/>
              </a:rPr>
              <a:t>?</a:t>
            </a:r>
            <a:endParaRPr lang="en-US" sz="6600" dirty="0">
              <a:solidFill>
                <a:schemeClr val="tx1">
                  <a:lumMod val="75000"/>
                  <a:lumOff val="25000"/>
                </a:schemeClr>
              </a:solidFill>
            </a:endParaRPr>
          </a:p>
        </p:txBody>
      </p:sp>
      <p:sp>
        <p:nvSpPr>
          <p:cNvPr id="3" name="Content Placeholder 2">
            <a:extLst>
              <a:ext uri="{FF2B5EF4-FFF2-40B4-BE49-F238E27FC236}">
                <a16:creationId xmlns:a16="http://schemas.microsoft.com/office/drawing/2014/main" id="{4F472AC1-696D-F27F-D1E4-428DD701A7DF}"/>
              </a:ext>
            </a:extLst>
          </p:cNvPr>
          <p:cNvSpPr>
            <a:spLocks noGrp="1"/>
          </p:cNvSpPr>
          <p:nvPr>
            <p:ph idx="1"/>
          </p:nvPr>
        </p:nvSpPr>
        <p:spPr>
          <a:xfrm>
            <a:off x="6577584" y="1896645"/>
            <a:ext cx="3953775" cy="3064712"/>
          </a:xfrm>
        </p:spPr>
        <p:txBody>
          <a:bodyPr anchor="ctr">
            <a:noAutofit/>
          </a:bodyPr>
          <a:lstStyle/>
          <a:p>
            <a:pPr marL="0" indent="0">
              <a:buNone/>
            </a:pPr>
            <a:r>
              <a:rPr lang="en-US" sz="2000" dirty="0">
                <a:cs typeface="Calibri"/>
              </a:rPr>
              <a:t>Since the introduction of </a:t>
            </a:r>
            <a:r>
              <a:rPr lang="en-US" sz="2000" dirty="0" err="1">
                <a:cs typeface="Calibri"/>
              </a:rPr>
              <a:t>CfW</a:t>
            </a:r>
            <a:r>
              <a:rPr lang="en-US" sz="2000" dirty="0">
                <a:cs typeface="Calibri"/>
              </a:rPr>
              <a:t>, we have been on a journey to prepare for, implement and develop our curriculum for all of our learners. </a:t>
            </a:r>
            <a:r>
              <a:rPr lang="en-US" sz="1200" dirty="0">
                <a:cs typeface="Calibri"/>
              </a:rPr>
              <a:t>We have:</a:t>
            </a:r>
            <a:endParaRPr lang="en-US" sz="1200" dirty="0"/>
          </a:p>
          <a:p>
            <a:r>
              <a:rPr lang="en-US" sz="1200" dirty="0">
                <a:cs typeface="Calibri"/>
              </a:rPr>
              <a:t>Implemented, </a:t>
            </a:r>
            <a:r>
              <a:rPr lang="en-US" sz="1200" dirty="0" err="1">
                <a:cs typeface="Calibri"/>
              </a:rPr>
              <a:t>trialled</a:t>
            </a:r>
            <a:r>
              <a:rPr lang="en-US" sz="1200" dirty="0">
                <a:cs typeface="Calibri"/>
              </a:rPr>
              <a:t> and evaluated new approaches to aspects of learning and teaching</a:t>
            </a:r>
          </a:p>
          <a:p>
            <a:r>
              <a:rPr lang="en-US" sz="1200" dirty="0">
                <a:cs typeface="Calibri"/>
              </a:rPr>
              <a:t>Developed opportunities for “Pupil Voice” so learners have more say in what they learn</a:t>
            </a:r>
          </a:p>
          <a:p>
            <a:r>
              <a:rPr lang="en-US" sz="1200" dirty="0">
                <a:cs typeface="Calibri"/>
              </a:rPr>
              <a:t>Looked at ways of developing “Independent Learning”</a:t>
            </a:r>
          </a:p>
          <a:p>
            <a:r>
              <a:rPr lang="en-US" sz="1200" dirty="0">
                <a:cs typeface="Calibri"/>
              </a:rPr>
              <a:t>Set up Areas of Learning teams for all staff</a:t>
            </a:r>
          </a:p>
          <a:p>
            <a:r>
              <a:rPr lang="en-US" sz="1200" dirty="0">
                <a:cs typeface="Calibri"/>
              </a:rPr>
              <a:t>Changed our topics and themes to make them more relevant and interesting</a:t>
            </a:r>
          </a:p>
          <a:p>
            <a:r>
              <a:rPr lang="en-US" sz="1200" dirty="0">
                <a:cs typeface="Calibri"/>
              </a:rPr>
              <a:t>Created a shared vision for our curriculum</a:t>
            </a:r>
          </a:p>
          <a:p>
            <a:r>
              <a:rPr lang="en-US" sz="1200" dirty="0">
                <a:cs typeface="Calibri"/>
              </a:rPr>
              <a:t>Included more Outdoor learning activities</a:t>
            </a:r>
          </a:p>
          <a:p>
            <a:r>
              <a:rPr lang="en-US" sz="1200" dirty="0">
                <a:cs typeface="Calibri"/>
              </a:rPr>
              <a:t>Focused on being more creative in our learning and teaching approaches</a:t>
            </a:r>
          </a:p>
          <a:p>
            <a:r>
              <a:rPr lang="en-US" sz="1200" dirty="0">
                <a:cs typeface="Calibri"/>
              </a:rPr>
              <a:t>Set up a Pupil Curriculum Group</a:t>
            </a:r>
          </a:p>
          <a:p>
            <a:r>
              <a:rPr lang="en-US" sz="1200" dirty="0">
                <a:cs typeface="Calibri"/>
              </a:rPr>
              <a:t>Worked with our cluster schools to develop our practices</a:t>
            </a:r>
          </a:p>
          <a:p>
            <a:endParaRPr lang="en-US" sz="2000" dirty="0">
              <a:cs typeface="Calibri"/>
            </a:endParaRPr>
          </a:p>
        </p:txBody>
      </p:sp>
    </p:spTree>
    <p:extLst>
      <p:ext uri="{BB962C8B-B14F-4D97-AF65-F5344CB8AC3E}">
        <p14:creationId xmlns:p14="http://schemas.microsoft.com/office/powerpoint/2010/main" val="40046258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10B777DF-F6A2-4D53-B6F0-D9700609EE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75" y="625059"/>
            <a:ext cx="5452525" cy="5607882"/>
          </a:xfrm>
          <a:prstGeom prst="rect">
            <a:avLst/>
          </a:pr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Right Triangle 11">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D6AE3C4-D9DC-08E8-8BFA-2CA23B2DAC1F}"/>
              </a:ext>
            </a:extLst>
          </p:cNvPr>
          <p:cNvSpPr>
            <a:spLocks noGrp="1"/>
          </p:cNvSpPr>
          <p:nvPr>
            <p:ph type="title"/>
          </p:nvPr>
        </p:nvSpPr>
        <p:spPr>
          <a:xfrm>
            <a:off x="1006900" y="1188637"/>
            <a:ext cx="4623363" cy="4480726"/>
          </a:xfrm>
        </p:spPr>
        <p:txBody>
          <a:bodyPr>
            <a:normAutofit/>
          </a:bodyPr>
          <a:lstStyle/>
          <a:p>
            <a:pPr algn="r"/>
            <a:r>
              <a:rPr lang="en-US" sz="6600" dirty="0">
                <a:solidFill>
                  <a:schemeClr val="tx1">
                    <a:lumMod val="75000"/>
                    <a:lumOff val="25000"/>
                  </a:schemeClr>
                </a:solidFill>
                <a:cs typeface="Calibri Light"/>
              </a:rPr>
              <a:t>What is our  offer for learning?</a:t>
            </a:r>
            <a:endParaRPr lang="en-US" sz="6600" dirty="0">
              <a:solidFill>
                <a:schemeClr val="tx1">
                  <a:lumMod val="75000"/>
                  <a:lumOff val="25000"/>
                </a:schemeClr>
              </a:solidFill>
            </a:endParaRPr>
          </a:p>
        </p:txBody>
      </p:sp>
      <p:sp>
        <p:nvSpPr>
          <p:cNvPr id="3" name="Content Placeholder 2">
            <a:extLst>
              <a:ext uri="{FF2B5EF4-FFF2-40B4-BE49-F238E27FC236}">
                <a16:creationId xmlns:a16="http://schemas.microsoft.com/office/drawing/2014/main" id="{F6DFA81F-37CE-7AE4-C93D-8DD73C2E7C5B}"/>
              </a:ext>
            </a:extLst>
          </p:cNvPr>
          <p:cNvSpPr>
            <a:spLocks noGrp="1"/>
          </p:cNvSpPr>
          <p:nvPr>
            <p:ph idx="1"/>
          </p:nvPr>
        </p:nvSpPr>
        <p:spPr>
          <a:xfrm>
            <a:off x="6577584" y="1896645"/>
            <a:ext cx="4543246" cy="4085504"/>
          </a:xfrm>
        </p:spPr>
        <p:txBody>
          <a:bodyPr anchor="ctr">
            <a:normAutofit fontScale="92500" lnSpcReduction="20000"/>
          </a:bodyPr>
          <a:lstStyle/>
          <a:p>
            <a:r>
              <a:rPr lang="en-US" sz="2400" dirty="0">
                <a:cs typeface="Calibri"/>
              </a:rPr>
              <a:t>We strive to ensure all of our learners are:</a:t>
            </a:r>
          </a:p>
          <a:p>
            <a:pPr>
              <a:buFont typeface="Wingdings" panose="020B0604020202020204" pitchFamily="34" charset="0"/>
              <a:buChar char="ü"/>
            </a:pPr>
            <a:r>
              <a:rPr lang="en-US" sz="2400" dirty="0">
                <a:cs typeface="Calibri"/>
              </a:rPr>
              <a:t>Proud to be valuable members of our Catholic School and display our Catholic Virtues</a:t>
            </a:r>
          </a:p>
          <a:p>
            <a:pPr>
              <a:buFont typeface="Wingdings" panose="020B0604020202020204" pitchFamily="34" charset="0"/>
              <a:buChar char="ü"/>
            </a:pPr>
            <a:r>
              <a:rPr lang="en-US" sz="2400" dirty="0">
                <a:cs typeface="Calibri"/>
              </a:rPr>
              <a:t>Ambitious, capable learners who always work to the best of their abilities and never give up</a:t>
            </a:r>
          </a:p>
          <a:p>
            <a:pPr>
              <a:buFont typeface="Wingdings" panose="020B0604020202020204" pitchFamily="34" charset="0"/>
              <a:buChar char="ü"/>
            </a:pPr>
            <a:r>
              <a:rPr lang="en-US" sz="2400" dirty="0">
                <a:cs typeface="Calibri"/>
              </a:rPr>
              <a:t>Enterprising and creative contributors in their class, school, Parish and community</a:t>
            </a:r>
          </a:p>
          <a:p>
            <a:pPr>
              <a:buFont typeface="Wingdings" panose="020B0604020202020204" pitchFamily="34" charset="0"/>
              <a:buChar char="ü"/>
            </a:pPr>
            <a:r>
              <a:rPr lang="en-US" sz="2400" dirty="0">
                <a:cs typeface="Calibri"/>
              </a:rPr>
              <a:t>Healthy, happy and confident individuals who actively take part in many different experiences</a:t>
            </a:r>
          </a:p>
        </p:txBody>
      </p:sp>
    </p:spTree>
    <p:extLst>
      <p:ext uri="{BB962C8B-B14F-4D97-AF65-F5344CB8AC3E}">
        <p14:creationId xmlns:p14="http://schemas.microsoft.com/office/powerpoint/2010/main" val="10197846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10B777DF-F6A2-4D53-B6F0-D9700609EE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75" y="625059"/>
            <a:ext cx="5452525" cy="5607882"/>
          </a:xfrm>
          <a:prstGeom prst="rect">
            <a:avLst/>
          </a:pr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Right Triangle 11">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EEB949-5F21-E2FD-FF96-FEF6B5A27689}"/>
              </a:ext>
            </a:extLst>
          </p:cNvPr>
          <p:cNvSpPr>
            <a:spLocks noGrp="1"/>
          </p:cNvSpPr>
          <p:nvPr>
            <p:ph type="title"/>
          </p:nvPr>
        </p:nvSpPr>
        <p:spPr>
          <a:xfrm>
            <a:off x="1006900" y="1188637"/>
            <a:ext cx="4623363" cy="4480726"/>
          </a:xfrm>
        </p:spPr>
        <p:txBody>
          <a:bodyPr>
            <a:normAutofit fontScale="90000"/>
          </a:bodyPr>
          <a:lstStyle/>
          <a:p>
            <a:pPr algn="r"/>
            <a:r>
              <a:rPr lang="en-US" sz="6600" dirty="0">
                <a:solidFill>
                  <a:schemeClr val="tx1">
                    <a:lumMod val="75000"/>
                    <a:lumOff val="25000"/>
                  </a:schemeClr>
                </a:solidFill>
                <a:cs typeface="Calibri Light"/>
              </a:rPr>
              <a:t>How does our Catholic ethos and </a:t>
            </a:r>
            <a:r>
              <a:rPr lang="en-US" sz="6600" dirty="0" err="1">
                <a:solidFill>
                  <a:schemeClr val="tx1">
                    <a:lumMod val="75000"/>
                    <a:lumOff val="25000"/>
                  </a:schemeClr>
                </a:solidFill>
                <a:cs typeface="Calibri Light"/>
              </a:rPr>
              <a:t>CfW</a:t>
            </a:r>
            <a:r>
              <a:rPr lang="en-US" sz="6600" dirty="0">
                <a:solidFill>
                  <a:schemeClr val="tx1">
                    <a:lumMod val="75000"/>
                    <a:lumOff val="25000"/>
                  </a:schemeClr>
                </a:solidFill>
                <a:cs typeface="Calibri Light"/>
              </a:rPr>
              <a:t> work together?</a:t>
            </a:r>
          </a:p>
        </p:txBody>
      </p:sp>
      <p:sp>
        <p:nvSpPr>
          <p:cNvPr id="3" name="Content Placeholder 2">
            <a:extLst>
              <a:ext uri="{FF2B5EF4-FFF2-40B4-BE49-F238E27FC236}">
                <a16:creationId xmlns:a16="http://schemas.microsoft.com/office/drawing/2014/main" id="{8C38AA7A-568A-69EF-76EC-DBFB0011946F}"/>
              </a:ext>
            </a:extLst>
          </p:cNvPr>
          <p:cNvSpPr>
            <a:spLocks noGrp="1"/>
          </p:cNvSpPr>
          <p:nvPr>
            <p:ph idx="1"/>
          </p:nvPr>
        </p:nvSpPr>
        <p:spPr>
          <a:xfrm>
            <a:off x="6577584" y="1896645"/>
            <a:ext cx="3953775" cy="3064712"/>
          </a:xfrm>
        </p:spPr>
        <p:txBody>
          <a:bodyPr anchor="ctr">
            <a:normAutofit fontScale="92500" lnSpcReduction="10000"/>
          </a:bodyPr>
          <a:lstStyle/>
          <a:p>
            <a:r>
              <a:rPr lang="en-US" sz="2400" dirty="0">
                <a:cs typeface="Calibri"/>
              </a:rPr>
              <a:t>Our </a:t>
            </a:r>
            <a:r>
              <a:rPr lang="en-US" sz="2400" dirty="0" err="1">
                <a:cs typeface="Calibri"/>
              </a:rPr>
              <a:t>CfW</a:t>
            </a:r>
            <a:r>
              <a:rPr lang="en-US" sz="2400" dirty="0">
                <a:cs typeface="Calibri"/>
              </a:rPr>
              <a:t> vision has been written to compliment our mission statement and the strong Catholic ethos that we are proud of.</a:t>
            </a:r>
          </a:p>
          <a:p>
            <a:r>
              <a:rPr lang="en-US" sz="2400" dirty="0">
                <a:cs typeface="Calibri"/>
              </a:rPr>
              <a:t>The Four Purposes sit alongside our current Catholic Pupil Profile which shapes the kind of Christians we want our learners to become.</a:t>
            </a:r>
          </a:p>
        </p:txBody>
      </p:sp>
    </p:spTree>
    <p:extLst>
      <p:ext uri="{BB962C8B-B14F-4D97-AF65-F5344CB8AC3E}">
        <p14:creationId xmlns:p14="http://schemas.microsoft.com/office/powerpoint/2010/main" val="40723638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10B777DF-F6A2-4D53-B6F0-D9700609EE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75" y="625059"/>
            <a:ext cx="5452525" cy="5607882"/>
          </a:xfrm>
          <a:prstGeom prst="rect">
            <a:avLst/>
          </a:pr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Right Triangle 11">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939B7C3-54D0-9825-B913-A16645D11B2B}"/>
              </a:ext>
            </a:extLst>
          </p:cNvPr>
          <p:cNvSpPr>
            <a:spLocks noGrp="1"/>
          </p:cNvSpPr>
          <p:nvPr>
            <p:ph type="title"/>
          </p:nvPr>
        </p:nvSpPr>
        <p:spPr>
          <a:xfrm>
            <a:off x="1006900" y="1188637"/>
            <a:ext cx="4623363" cy="4480726"/>
          </a:xfrm>
        </p:spPr>
        <p:txBody>
          <a:bodyPr>
            <a:normAutofit fontScale="90000"/>
          </a:bodyPr>
          <a:lstStyle/>
          <a:p>
            <a:pPr algn="r"/>
            <a:r>
              <a:rPr lang="en-US" sz="6600" dirty="0">
                <a:solidFill>
                  <a:schemeClr val="tx1">
                    <a:lumMod val="75000"/>
                    <a:lumOff val="25000"/>
                  </a:schemeClr>
                </a:solidFill>
                <a:cs typeface="Calibri Light"/>
              </a:rPr>
              <a:t>What do we plan to do next to improve our Curriculum?</a:t>
            </a:r>
            <a:endParaRPr lang="en-US" sz="6600" dirty="0">
              <a:solidFill>
                <a:schemeClr val="tx1">
                  <a:lumMod val="75000"/>
                  <a:lumOff val="25000"/>
                </a:schemeClr>
              </a:solidFill>
            </a:endParaRPr>
          </a:p>
        </p:txBody>
      </p:sp>
      <p:sp>
        <p:nvSpPr>
          <p:cNvPr id="3" name="Content Placeholder 2">
            <a:extLst>
              <a:ext uri="{FF2B5EF4-FFF2-40B4-BE49-F238E27FC236}">
                <a16:creationId xmlns:a16="http://schemas.microsoft.com/office/drawing/2014/main" id="{0872F18D-D37D-8A7A-42A4-969344DDBB4C}"/>
              </a:ext>
            </a:extLst>
          </p:cNvPr>
          <p:cNvSpPr>
            <a:spLocks noGrp="1"/>
          </p:cNvSpPr>
          <p:nvPr>
            <p:ph idx="1"/>
          </p:nvPr>
        </p:nvSpPr>
        <p:spPr>
          <a:xfrm>
            <a:off x="6577584" y="1292796"/>
            <a:ext cx="3953775" cy="3654184"/>
          </a:xfrm>
        </p:spPr>
        <p:txBody>
          <a:bodyPr anchor="ctr">
            <a:normAutofit/>
          </a:bodyPr>
          <a:lstStyle/>
          <a:p>
            <a:pPr marL="0" indent="0">
              <a:buNone/>
            </a:pPr>
            <a:r>
              <a:rPr lang="en-US" sz="2000" dirty="0">
                <a:cs typeface="Calibri"/>
              </a:rPr>
              <a:t>To continue our journey with </a:t>
            </a:r>
            <a:r>
              <a:rPr lang="en-US" sz="2000" dirty="0" err="1">
                <a:cs typeface="Calibri"/>
              </a:rPr>
              <a:t>CfW</a:t>
            </a:r>
            <a:r>
              <a:rPr lang="en-US" sz="2000" dirty="0">
                <a:cs typeface="Calibri"/>
              </a:rPr>
              <a:t> we will:</a:t>
            </a:r>
          </a:p>
          <a:p>
            <a:r>
              <a:rPr lang="en-US" sz="2000" dirty="0">
                <a:cs typeface="Calibri"/>
              </a:rPr>
              <a:t>Continue to look at opportunities we provide for Pupil Voice and Independent learning </a:t>
            </a:r>
          </a:p>
          <a:p>
            <a:r>
              <a:rPr lang="en-US" sz="2000" dirty="0">
                <a:cs typeface="Calibri"/>
              </a:rPr>
              <a:t>Ensure Welsh skills are developed throughout the </a:t>
            </a:r>
            <a:r>
              <a:rPr lang="en-US" sz="2000">
                <a:cs typeface="Calibri"/>
              </a:rPr>
              <a:t>school day, </a:t>
            </a:r>
            <a:r>
              <a:rPr lang="en-US" sz="2000" dirty="0">
                <a:cs typeface="Calibri"/>
              </a:rPr>
              <a:t>in lessons and around </a:t>
            </a:r>
            <a:r>
              <a:rPr lang="en-US" sz="2000">
                <a:cs typeface="Calibri"/>
              </a:rPr>
              <a:t>the school</a:t>
            </a:r>
            <a:endParaRPr lang="en-US" sz="2000" dirty="0">
              <a:cs typeface="Calibri"/>
            </a:endParaRPr>
          </a:p>
          <a:p>
            <a:r>
              <a:rPr lang="en-US" sz="2000" dirty="0">
                <a:cs typeface="Calibri"/>
              </a:rPr>
              <a:t>Monitor how authentic and real life our learning and teaching is</a:t>
            </a:r>
          </a:p>
        </p:txBody>
      </p:sp>
    </p:spTree>
    <p:extLst>
      <p:ext uri="{BB962C8B-B14F-4D97-AF65-F5344CB8AC3E}">
        <p14:creationId xmlns:p14="http://schemas.microsoft.com/office/powerpoint/2010/main" val="176035635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28</TotalTime>
  <Words>680</Words>
  <Application>Microsoft Office PowerPoint</Application>
  <PresentationFormat>Widescreen</PresentationFormat>
  <Paragraphs>54</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Calibri</vt:lpstr>
      <vt:lpstr>Calibri Light</vt:lpstr>
      <vt:lpstr>Courier New</vt:lpstr>
      <vt:lpstr>Wingdings</vt:lpstr>
      <vt:lpstr>Office Theme</vt:lpstr>
      <vt:lpstr>What is Curriculum For Wales (CfW)? </vt:lpstr>
      <vt:lpstr>What does Curriculum For Wales (CfW) focus on?</vt:lpstr>
      <vt:lpstr>What do our learners learn?</vt:lpstr>
      <vt:lpstr>Does our Curriculum teach anything else?</vt:lpstr>
      <vt:lpstr>How do we assess our pupils?</vt:lpstr>
      <vt:lpstr>What have we done at Padre Pio Catholic School so far to prepare and deliver CfW?</vt:lpstr>
      <vt:lpstr>What is our  offer for learning?</vt:lpstr>
      <vt:lpstr>How does our Catholic ethos and CfW work together?</vt:lpstr>
      <vt:lpstr>What do we plan to do next to improve our Curriculum?</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PPP.NMcGinty</dc:creator>
  <cp:lastModifiedBy>Lewis, Susan</cp:lastModifiedBy>
  <cp:revision>354</cp:revision>
  <dcterms:created xsi:type="dcterms:W3CDTF">2022-07-21T08:35:39Z</dcterms:created>
  <dcterms:modified xsi:type="dcterms:W3CDTF">2025-10-06T11:40:59Z</dcterms:modified>
</cp:coreProperties>
</file>